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268" r:id="rId3"/>
    <p:sldId id="407" r:id="rId4"/>
    <p:sldId id="408" r:id="rId5"/>
    <p:sldId id="274" r:id="rId6"/>
    <p:sldId id="306" r:id="rId7"/>
    <p:sldId id="409" r:id="rId8"/>
    <p:sldId id="410" r:id="rId9"/>
    <p:sldId id="314" r:id="rId10"/>
    <p:sldId id="315" r:id="rId11"/>
    <p:sldId id="309" r:id="rId12"/>
    <p:sldId id="308" r:id="rId13"/>
    <p:sldId id="310" r:id="rId14"/>
    <p:sldId id="313" r:id="rId15"/>
    <p:sldId id="312" r:id="rId16"/>
    <p:sldId id="316" r:id="rId17"/>
    <p:sldId id="317" r:id="rId18"/>
    <p:sldId id="318" r:id="rId19"/>
    <p:sldId id="319" r:id="rId20"/>
    <p:sldId id="320" r:id="rId21"/>
    <p:sldId id="321" r:id="rId22"/>
    <p:sldId id="330" r:id="rId23"/>
    <p:sldId id="327" r:id="rId24"/>
    <p:sldId id="328" r:id="rId25"/>
    <p:sldId id="323" r:id="rId26"/>
    <p:sldId id="324" r:id="rId27"/>
    <p:sldId id="325" r:id="rId28"/>
    <p:sldId id="326" r:id="rId29"/>
    <p:sldId id="331" r:id="rId30"/>
    <p:sldId id="332" r:id="rId31"/>
    <p:sldId id="334" r:id="rId32"/>
    <p:sldId id="338" r:id="rId33"/>
    <p:sldId id="345" r:id="rId34"/>
    <p:sldId id="346" r:id="rId35"/>
    <p:sldId id="340" r:id="rId36"/>
    <p:sldId id="341" r:id="rId37"/>
    <p:sldId id="342" r:id="rId38"/>
    <p:sldId id="343" r:id="rId39"/>
    <p:sldId id="347" r:id="rId40"/>
    <p:sldId id="348" r:id="rId41"/>
    <p:sldId id="349" r:id="rId42"/>
    <p:sldId id="350" r:id="rId43"/>
    <p:sldId id="353" r:id="rId44"/>
    <p:sldId id="358" r:id="rId45"/>
    <p:sldId id="354" r:id="rId46"/>
    <p:sldId id="357" r:id="rId47"/>
    <p:sldId id="355" r:id="rId48"/>
    <p:sldId id="359" r:id="rId49"/>
    <p:sldId id="360" r:id="rId50"/>
    <p:sldId id="362" r:id="rId51"/>
    <p:sldId id="369" r:id="rId52"/>
    <p:sldId id="366" r:id="rId53"/>
    <p:sldId id="367" r:id="rId54"/>
    <p:sldId id="368" r:id="rId55"/>
    <p:sldId id="370" r:id="rId56"/>
    <p:sldId id="371" r:id="rId57"/>
    <p:sldId id="384" r:id="rId58"/>
    <p:sldId id="373" r:id="rId59"/>
    <p:sldId id="385" r:id="rId60"/>
    <p:sldId id="374" r:id="rId61"/>
    <p:sldId id="375" r:id="rId62"/>
    <p:sldId id="376" r:id="rId63"/>
    <p:sldId id="377" r:id="rId64"/>
    <p:sldId id="386" r:id="rId65"/>
    <p:sldId id="388" r:id="rId66"/>
    <p:sldId id="389" r:id="rId67"/>
    <p:sldId id="396" r:id="rId68"/>
    <p:sldId id="391" r:id="rId69"/>
    <p:sldId id="397" r:id="rId70"/>
    <p:sldId id="392" r:id="rId71"/>
    <p:sldId id="393" r:id="rId72"/>
    <p:sldId id="395" r:id="rId73"/>
    <p:sldId id="398" r:id="rId74"/>
    <p:sldId id="399" r:id="rId75"/>
    <p:sldId id="400" r:id="rId76"/>
    <p:sldId id="401" r:id="rId77"/>
    <p:sldId id="404" r:id="rId78"/>
    <p:sldId id="406" r:id="rId79"/>
    <p:sldId id="302" r:id="rId80"/>
    <p:sldId id="303" r:id="rId81"/>
    <p:sldId id="267" r:id="rId8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60" d="100"/>
          <a:sy n="60" d="100"/>
        </p:scale>
        <p:origin x="102" y="13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slide" Target="slides/slide8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3/28/2019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2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26840" y="2399509"/>
            <a:ext cx="9805194" cy="1649170"/>
          </a:xfrm>
        </p:spPr>
        <p:txBody>
          <a:bodyPr>
            <a:no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光片荧光显微镜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Light-sheet Fluorescence Microscopy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5297715" y="4845267"/>
            <a:ext cx="6350052" cy="1166148"/>
          </a:xfrm>
        </p:spPr>
        <p:txBody>
          <a:bodyPr>
            <a:normAutofit/>
          </a:bodyPr>
          <a:lstStyle/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畅星兆</a:t>
            </a:r>
            <a:endParaRPr lang="en-US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r"/>
            <a:r>
              <a:rPr lang="zh-CN" altLang="en-US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日期：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2018.11.28</a:t>
            </a:r>
          </a:p>
        </p:txBody>
      </p:sp>
    </p:spTree>
    <p:extLst>
      <p:ext uri="{BB962C8B-B14F-4D97-AF65-F5344CB8AC3E}">
        <p14:creationId xmlns:p14="http://schemas.microsoft.com/office/powerpoint/2010/main" val="31805459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LabView: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MetaMorph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控制显微镜，快门，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相机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14592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4FEBD2-1A04-4294-9F29-8B32EEF92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888" y="1378857"/>
            <a:ext cx="7205112" cy="534346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4D0D0F5-9864-43BC-A182-96720817D2B8}"/>
              </a:ext>
            </a:extLst>
          </p:cNvPr>
          <p:cNvSpPr txBox="1"/>
          <p:nvPr/>
        </p:nvSpPr>
        <p:spPr>
          <a:xfrm>
            <a:off x="8437061" y="1378857"/>
            <a:ext cx="363432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荧光珠（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fluorescent bead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）扫描</a:t>
            </a:r>
            <a:br>
              <a:rPr lang="en-US" altLang="zh-CN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00363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5613935-9D8B-4649-9145-6B8D3C72DD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4884" y="1710012"/>
            <a:ext cx="4690528" cy="433333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8DAD027-312B-42DC-BC65-A9DC011B7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913" y="1710011"/>
            <a:ext cx="5409524" cy="433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22374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4D0389A-8015-43D1-81E5-28DE269B52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255" y="1467155"/>
            <a:ext cx="8276190" cy="487619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0B68BED-03A4-4B86-84F1-6A077F7C011E}"/>
              </a:ext>
            </a:extLst>
          </p:cNvPr>
          <p:cNvSpPr txBox="1"/>
          <p:nvPr/>
        </p:nvSpPr>
        <p:spPr>
          <a:xfrm>
            <a:off x="9115425" y="2889587"/>
            <a:ext cx="2890535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 HILO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两种方法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对同一样本成像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的背景光大大减小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可以清晰地分辨出三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个荧光蛋白的存在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91566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以倒置型显微镜为模板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可以使用标准的生物样本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扫描通过样本的移动完成（压电陶瓷平台）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4331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照明物镜与探测物镜均可以使用高数值孔径物镜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61330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02042" y="2767280"/>
            <a:ext cx="7889708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Single-objective selective-plane illumination microscopy (</a:t>
            </a:r>
            <a:r>
              <a:rPr lang="en-US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soSPIM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925055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5692BDA-BCBE-41D2-8355-00D53A4265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55290" y="1378857"/>
            <a:ext cx="6281420" cy="5251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1814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E776003-64B3-4A5D-907B-6B348F8EB4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342" y="1810327"/>
            <a:ext cx="10465316" cy="3555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2999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 lnSpcReduction="10000"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Nikon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-E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405 nm(200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Errol), 488 nm (200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Coherent), 561 nm (200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Coherent) and 635 nm (150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Errol))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扩束：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AC254-050-A, Thorlabs (focal length of 50 mm), and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AC254-75-A, Thorlabs (focal length of 75 mm)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光片形成：</a:t>
            </a:r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cylindrical lens (ACY254-150-A, Thorlabs; focal length of</a:t>
            </a:r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150 mm)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照明物镜（探测物镜）：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CFI Plan Apochromat VC 60×/1.2- NA water-immersion objective or a CFI Plan Apochromat VC 100×/1.4-NA oil-immersion objective, Nikon. CFI Plan Fluor 10×/0.3-NA, CFI Plan Fluor 20×/0.5-NA or CFI Plan Fluor 40×/0.75-NA objective, Nikon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Evolve 512,Photometrics/ Neo 5.5, </a:t>
            </a:r>
            <a:r>
              <a:rPr lang="en-US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单细胞、高分辨率建议使用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EMCCD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641619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22577" y="551539"/>
            <a:ext cx="1746846" cy="696690"/>
          </a:xfrm>
        </p:spPr>
        <p:txBody>
          <a:bodyPr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4499" y="2065584"/>
            <a:ext cx="4423002" cy="4427862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的变种（</a:t>
            </a:r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Varients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5598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LasershowDesigner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(Pangolin Laser Systems) 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MetaMorph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Software: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图像重建、实现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3D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12936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0D0F5-9864-43BC-A182-96720817D2B8}"/>
              </a:ext>
            </a:extLst>
          </p:cNvPr>
          <p:cNvSpPr txBox="1"/>
          <p:nvPr/>
        </p:nvSpPr>
        <p:spPr>
          <a:xfrm>
            <a:off x="7048768" y="13788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荧光溶液（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fluorescent solution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）扫描</a:t>
            </a:r>
            <a:br>
              <a:rPr lang="en-US" altLang="zh-CN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59C65-517E-40CF-A80A-81861359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92" y="1378857"/>
            <a:ext cx="4662206" cy="50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6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4D0D0F5-9864-43BC-A182-96720817D2B8}"/>
              </a:ext>
            </a:extLst>
          </p:cNvPr>
          <p:cNvSpPr txBox="1"/>
          <p:nvPr/>
        </p:nvSpPr>
        <p:spPr>
          <a:xfrm>
            <a:off x="7048768" y="1378857"/>
            <a:ext cx="414728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荧光溶液（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fluorescent solution </a:t>
            </a:r>
            <a:r>
              <a:rPr lang="zh-CN" altLang="en-US" dirty="0">
                <a:latin typeface="Arial" panose="020B0604020202020204" pitchFamily="34" charset="0"/>
                <a:cs typeface="Arial" panose="020B0604020202020204" pitchFamily="34" charset="0"/>
              </a:rPr>
              <a:t>）扫描</a:t>
            </a:r>
            <a:br>
              <a:rPr lang="en-US" altLang="zh-CN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DE59C65-517E-40CF-A80A-81861359A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992" y="1378857"/>
            <a:ext cx="4662206" cy="5046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6055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切片能力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71FF52B-98C7-4B9E-A903-206B0BC0A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714" y="1896371"/>
            <a:ext cx="10192572" cy="360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1008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结合超分辨显微成像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F007B8-94FD-4E99-93D0-EFF965B07E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15" y="1844842"/>
            <a:ext cx="11151970" cy="3168316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82F017-51DB-4DA2-8EA0-B0C47290788C}"/>
              </a:ext>
            </a:extLst>
          </p:cNvPr>
          <p:cNvSpPr txBox="1"/>
          <p:nvPr/>
        </p:nvSpPr>
        <p:spPr>
          <a:xfrm>
            <a:off x="2078183" y="5479143"/>
            <a:ext cx="8968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从左侧起，第一幅第三幅图像为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采集所得图像，第二幅第四幅图像为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超分辨显微技术所得图像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理论分辨率：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40nm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481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6C431-1CB1-4B47-B48B-90D69F5E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6" y="3820224"/>
            <a:ext cx="8866667" cy="12857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C94620-B5A5-4A2D-A205-ED68C8CA17EC}"/>
              </a:ext>
            </a:extLst>
          </p:cNvPr>
          <p:cNvSpPr txBox="1"/>
          <p:nvPr/>
        </p:nvSpPr>
        <p:spPr>
          <a:xfrm>
            <a:off x="1550524" y="2077452"/>
            <a:ext cx="909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下表给出了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种显微镜形成光片的厚度以及瑞利长度（保持一定厚度的光片长度），其中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为光片束腰处的光片厚度</a:t>
            </a:r>
          </a:p>
        </p:txBody>
      </p:sp>
    </p:spTree>
    <p:extLst>
      <p:ext uri="{BB962C8B-B14F-4D97-AF65-F5344CB8AC3E}">
        <p14:creationId xmlns:p14="http://schemas.microsoft.com/office/powerpoint/2010/main" val="4125019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以倒置型显微镜为模板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可以使用标准的生物样本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(optional)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结合了超分辨显微技术（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PALM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STORM, etc.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32953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照明物镜与探测物镜均可以使用高数值孔径物镜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946062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成像质量受反射镜表面粗糙度影响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反射镜制造过程复杂（如图）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A4D1F-3CEA-45A5-ABEA-721E49D4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73" y="1736271"/>
            <a:ext cx="3989063" cy="41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1986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02042" y="2767280"/>
            <a:ext cx="7889708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 Axial Plane Optical Microscopy (APOM)</a:t>
            </a:r>
          </a:p>
        </p:txBody>
      </p:sp>
    </p:spTree>
    <p:extLst>
      <p:ext uri="{BB962C8B-B14F-4D97-AF65-F5344CB8AC3E}">
        <p14:creationId xmlns:p14="http://schemas.microsoft.com/office/powerpoint/2010/main" val="4093223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光片荧光显微镜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EBB7DE-0D4E-4BBA-BE6D-B3A2527B48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74" y="1902691"/>
            <a:ext cx="4885226" cy="41850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6867957" y="2702534"/>
            <a:ext cx="463665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光片荧光显微镜（又称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light sheet fluorescence microscopy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selective plane illumination microscopy, 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共包含两束光路，分别是照明光路（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illumination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）和探测光路（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detection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）。照明光路用来产生光片状结构光，探测光路用来收集荧光分子释放出的荧光信号，再通过扫描，便可以实现对样品的三维扫描成像。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91884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74B12B-6DFD-49E9-89C0-159734B20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6000" y="1562333"/>
            <a:ext cx="4400000" cy="373333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97CB0F-CDDC-4E77-880E-AD91E0DC59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180" y="1805189"/>
            <a:ext cx="4666667" cy="324761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463C9106-A736-48D1-9B16-A44EFFD433FB}"/>
              </a:ext>
            </a:extLst>
          </p:cNvPr>
          <p:cNvSpPr txBox="1"/>
          <p:nvPr/>
        </p:nvSpPr>
        <p:spPr>
          <a:xfrm>
            <a:off x="3457418" y="58473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A97C68E-1BB8-4276-A5B6-699C2FADAD99}"/>
              </a:ext>
            </a:extLst>
          </p:cNvPr>
          <p:cNvSpPr txBox="1"/>
          <p:nvPr/>
        </p:nvSpPr>
        <p:spPr>
          <a:xfrm>
            <a:off x="8606933" y="584734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仿真图</a:t>
            </a:r>
          </a:p>
        </p:txBody>
      </p:sp>
    </p:spTree>
    <p:extLst>
      <p:ext uri="{BB962C8B-B14F-4D97-AF65-F5344CB8AC3E}">
        <p14:creationId xmlns:p14="http://schemas.microsoft.com/office/powerpoint/2010/main" val="29751735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532 nm laser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/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f=15 mm and f=200 mm 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照明物镜（探测物镜）：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Zeiss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PlanApochromat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1003/NA 1.4 oil immersion objective lenses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Luca R EMCCD 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908832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874CF1D-296E-41F6-89C3-084839355D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6952" y="1880442"/>
            <a:ext cx="5219048" cy="4123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1186180-96FC-4D60-8449-53B38AC19D36}"/>
              </a:ext>
            </a:extLst>
          </p:cNvPr>
          <p:cNvSpPr txBox="1"/>
          <p:nvPr/>
        </p:nvSpPr>
        <p:spPr>
          <a:xfrm>
            <a:off x="6777491" y="3019016"/>
            <a:ext cx="47271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与普通的宽场显微镜的光片在束腰处的半高全宽（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FWHM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）与物镜的数值孔径的函数关系。</a:t>
            </a:r>
          </a:p>
        </p:txBody>
      </p:sp>
    </p:spTree>
    <p:extLst>
      <p:ext uri="{BB962C8B-B14F-4D97-AF65-F5344CB8AC3E}">
        <p14:creationId xmlns:p14="http://schemas.microsoft.com/office/powerpoint/2010/main" val="27976474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性能参数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597E05-7BFD-415C-90EC-26706C1D9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7391" y="1380386"/>
            <a:ext cx="4047619" cy="420952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6EDCDC0-942B-4CA0-9CC9-F1BDFB372C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33" y="1547053"/>
            <a:ext cx="6009524" cy="387619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276CC63-01EE-49E0-A168-1BDF78317CF2}"/>
              </a:ext>
            </a:extLst>
          </p:cNvPr>
          <p:cNvSpPr txBox="1"/>
          <p:nvPr/>
        </p:nvSpPr>
        <p:spPr>
          <a:xfrm>
            <a:off x="2871348" y="6049224"/>
            <a:ext cx="2184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a,b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lateral; c: axial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7A5F9B0-5EFA-42BC-B27F-FF2BD8A66AC5}"/>
              </a:ext>
            </a:extLst>
          </p:cNvPr>
          <p:cNvSpPr txBox="1"/>
          <p:nvPr/>
        </p:nvSpPr>
        <p:spPr>
          <a:xfrm>
            <a:off x="9353375" y="6049224"/>
            <a:ext cx="495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408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453E24-8F5B-430E-81C2-238EAA2F37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013" y="1513775"/>
            <a:ext cx="6342857" cy="485714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8883C11-10E0-4231-929D-66621B4648A5}"/>
              </a:ext>
            </a:extLst>
          </p:cNvPr>
          <p:cNvSpPr txBox="1"/>
          <p:nvPr/>
        </p:nvSpPr>
        <p:spPr>
          <a:xfrm>
            <a:off x="7241721" y="2943154"/>
            <a:ext cx="475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b: lateral image by wide-field microscopy, c, d, e: axial plane image in 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984171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C6C431-1CB1-4B47-B48B-90D69F5EC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666" y="3820224"/>
            <a:ext cx="8866667" cy="128571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7C94620-B5A5-4A2D-A205-ED68C8CA17EC}"/>
              </a:ext>
            </a:extLst>
          </p:cNvPr>
          <p:cNvSpPr txBox="1"/>
          <p:nvPr/>
        </p:nvSpPr>
        <p:spPr>
          <a:xfrm>
            <a:off x="1550524" y="2077452"/>
            <a:ext cx="90909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下表给出了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种显微镜形成光片的厚度以及瑞利长度（保持一定厚度的光片长度），其中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为光片束腰处的光片厚度</a:t>
            </a:r>
          </a:p>
        </p:txBody>
      </p:sp>
    </p:spTree>
    <p:extLst>
      <p:ext uri="{BB962C8B-B14F-4D97-AF65-F5344CB8AC3E}">
        <p14:creationId xmlns:p14="http://schemas.microsoft.com/office/powerpoint/2010/main" val="406557829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可以直接得到轴向图像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5878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照明物镜与探测物镜均可以使用高数值孔径物镜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872770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不足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成像质量受反射镜表面粗糙度影响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反射镜制造过程复杂（如图）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6EA4D1F-3CEA-45A5-ABEA-721E49D49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7373" y="1736271"/>
            <a:ext cx="3989063" cy="4101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57550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24727" y="2151727"/>
            <a:ext cx="9076673" cy="193899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 Individual Molecule Localization-Selective Plane </a:t>
            </a:r>
            <a:r>
              <a:rPr lang="en-US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Illmination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 Microscope </a:t>
            </a:r>
          </a:p>
          <a:p>
            <a:pPr algn="ctr"/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(IML-SPIM)</a:t>
            </a:r>
          </a:p>
        </p:txBody>
      </p:sp>
    </p:spTree>
    <p:extLst>
      <p:ext uri="{BB962C8B-B14F-4D97-AF65-F5344CB8AC3E}">
        <p14:creationId xmlns:p14="http://schemas.microsoft.com/office/powerpoint/2010/main" val="36420590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D618F03-217D-4A5E-A9A1-6235CB1028ED}"/>
              </a:ext>
            </a:extLst>
          </p:cNvPr>
          <p:cNvSpPr txBox="1"/>
          <p:nvPr/>
        </p:nvSpPr>
        <p:spPr>
          <a:xfrm>
            <a:off x="778043" y="1884386"/>
            <a:ext cx="1063591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之后，根据观测样品尺寸、时间空间分辨率等要求的不同以及某些特殊需要，产生了不同的显微镜变种。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以下是几个光片荧光显微镜的变种。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 (Reflected light sheet microscope)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soSPIM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(Single-objective 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APOM (axial plane optical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 (individual molecule localization-selective plane illumination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l-GR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FCS (Fluorescence correlation spectroscopy)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 (digital scanned laser light sheet fluorescence microscopy)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Bessle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beam plane illumination microscope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iSPIM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(Inverted selective plane illumination )</a:t>
            </a:r>
            <a:endParaRPr lang="zh-CN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57750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D7B53C-F5DB-42A6-A3C4-F0DC07902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900" y="1539525"/>
            <a:ext cx="4902200" cy="507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3491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CF64A2-09C4-40C7-8F99-A7807CDEB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940" y="1378853"/>
            <a:ext cx="5274310" cy="4373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0538-13F3-46CF-834D-A5BF8E1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378854"/>
            <a:ext cx="4451721" cy="4373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50D4A-B435-4D2C-9311-80B2BA855381}"/>
              </a:ext>
            </a:extLst>
          </p:cNvPr>
          <p:cNvSpPr txBox="1"/>
          <p:nvPr/>
        </p:nvSpPr>
        <p:spPr>
          <a:xfrm>
            <a:off x="2769265" y="6137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样品处光束图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21339-3939-440D-92F0-AAB478C20CC3}"/>
              </a:ext>
            </a:extLst>
          </p:cNvPr>
          <p:cNvSpPr txBox="1"/>
          <p:nvPr/>
        </p:nvSpPr>
        <p:spPr>
          <a:xfrm>
            <a:off x="8324688" y="6125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AFM Cantilever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0930284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SPIM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Coherent Cube 405 nm–100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Coherent Sapphire OPSL 488 nm, 200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Coherent Sapphire OPSL 561 nm, 200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AC254–030–A–ML, focal length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= 30 mm and Thorlabs AC254–060ML,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= 60 mm 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光片形成：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LJ1653L1–A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200 mm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Nikon Plan, 10×, NA 0.3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探测物镜：</a:t>
            </a:r>
            <a:r>
              <a:rPr lang="pl-PL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HCX APO L U–V–I 40×, NA 0.8 or CFI Plan 100× W, NA 1.1 </a:t>
            </a:r>
            <a:endParaRPr lang="en-US" altLang="zh-C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探测光路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AC254200–A–ML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EMCCD: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Ixon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DU–897E–CS0BV 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扫描：（移动样品）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Physik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 M-105.10 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Physik Instrumente PI M–110.1DG (z)</a:t>
            </a:r>
            <a:br>
              <a:rPr lang="en-US" altLang="zh-CN" sz="2000" dirty="0"/>
            </a:b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44196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4B4E0A-85CB-49FC-B15C-507B9D4C6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7388" y="1378857"/>
            <a:ext cx="6502402" cy="535165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399ED3B-7ACF-4D90-BA96-71E0A2D0E2C2}"/>
              </a:ext>
            </a:extLst>
          </p:cNvPr>
          <p:cNvSpPr txBox="1"/>
          <p:nvPr/>
        </p:nvSpPr>
        <p:spPr>
          <a:xfrm>
            <a:off x="7416800" y="1727200"/>
            <a:ext cx="46101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因为结合了超分辨显微技术，顾对于光片厚度没有很高的要求，这里仅对光强度进行了分析。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证明了光片在整个视场中没有明显的衰减</a:t>
            </a:r>
          </a:p>
        </p:txBody>
      </p:sp>
    </p:spTree>
    <p:extLst>
      <p:ext uri="{BB962C8B-B14F-4D97-AF65-F5344CB8AC3E}">
        <p14:creationId xmlns:p14="http://schemas.microsoft.com/office/powerpoint/2010/main" val="389638198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信噪比提高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E117C1-E4E2-4424-8B60-5DA389C0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7343" y="1378857"/>
            <a:ext cx="2685714" cy="490476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352759AC-F7FD-4710-BEED-0A18362F1FE3}"/>
              </a:ext>
            </a:extLst>
          </p:cNvPr>
          <p:cNvSpPr txBox="1"/>
          <p:nvPr/>
        </p:nvSpPr>
        <p:spPr>
          <a:xfrm>
            <a:off x="5359400" y="2171700"/>
            <a:ext cx="58832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b: SPIM c: wide-field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488 nm (0.9 kW/cm2 ) and same exposure time (100ms) </a:t>
            </a:r>
            <a:br>
              <a:rPr lang="en-US" altLang="zh-CN" dirty="0"/>
            </a:b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91379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D662FCC-58A6-486F-B0E0-84CB7849F91E}"/>
              </a:ext>
            </a:extLst>
          </p:cNvPr>
          <p:cNvSpPr txBox="1"/>
          <p:nvPr/>
        </p:nvSpPr>
        <p:spPr>
          <a:xfrm>
            <a:off x="7048768" y="4864100"/>
            <a:ext cx="5997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实现了横向分辨率小于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35nm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，轴向分辨率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65nm-140nm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D0736C7-93DF-493A-ABE1-0739BB8DC2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66" y="1713468"/>
            <a:ext cx="3666667" cy="440952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1F9533E-14A7-4DD1-8195-C5EEDAF260F6}"/>
              </a:ext>
            </a:extLst>
          </p:cNvPr>
          <p:cNvSpPr txBox="1"/>
          <p:nvPr/>
        </p:nvSpPr>
        <p:spPr>
          <a:xfrm>
            <a:off x="6959600" y="1713468"/>
            <a:ext cx="5232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显微镜，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b, d: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结合单分子定位技术之后，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是通过分析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10000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帧图像后得出的（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秒）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BC5FC57-DAC6-4D02-BB54-640AE8908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4633" y="1714500"/>
            <a:ext cx="2287735" cy="44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0483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5CA173-EABD-4F3A-B2CF-FC41517B1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05" y="1534888"/>
            <a:ext cx="5106840" cy="469900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8D969A2-1AFA-4E0F-935A-583E3EA43FE9}"/>
              </a:ext>
            </a:extLst>
          </p:cNvPr>
          <p:cNvSpPr txBox="1"/>
          <p:nvPr/>
        </p:nvSpPr>
        <p:spPr>
          <a:xfrm>
            <a:off x="6591300" y="1701800"/>
            <a:ext cx="54986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IML-SPIM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重建图像，其中颜色代表深度，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比例尺：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微米</a:t>
            </a:r>
          </a:p>
        </p:txBody>
      </p:sp>
    </p:spTree>
    <p:extLst>
      <p:ext uri="{BB962C8B-B14F-4D97-AF65-F5344CB8AC3E}">
        <p14:creationId xmlns:p14="http://schemas.microsoft.com/office/powerpoint/2010/main" val="23066454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技术与远场单分子定位技术相结合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6110864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914426" y="3075057"/>
            <a:ext cx="2363147" cy="707886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none" lIns="91440" tIns="45720" rIns="91440" bIns="45720" anchor="b" anchorCtr="0">
            <a:spAutoFit/>
          </a:bodyPr>
          <a:lstStyle/>
          <a:p>
            <a:pPr algn="ctr"/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 πSPIM</a:t>
            </a:r>
          </a:p>
        </p:txBody>
      </p:sp>
    </p:spTree>
    <p:extLst>
      <p:ext uri="{BB962C8B-B14F-4D97-AF65-F5344CB8AC3E}">
        <p14:creationId xmlns:p14="http://schemas.microsoft.com/office/powerpoint/2010/main" val="20769188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40A437-9E4B-4BFD-AE07-54434A5D36D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077453" y="1378857"/>
            <a:ext cx="8037094" cy="490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7818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4989" y="694768"/>
            <a:ext cx="8911687" cy="58860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1.Reflected Light Sheet Microscope (RLSM)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646A7C-6193-46F8-9F9B-4E7DDB2626D0}"/>
              </a:ext>
            </a:extLst>
          </p:cNvPr>
          <p:cNvSpPr txBox="1"/>
          <p:nvPr/>
        </p:nvSpPr>
        <p:spPr>
          <a:xfrm>
            <a:off x="6852030" y="3066645"/>
            <a:ext cx="4465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结构中，照明物镜与探测物镜相对于待测样品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，这限制了高数值孔径物镜的使用。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通过用反射镜将从顶部入射的的光片反射 ，使得两个物镜可以相向放置，从而解决了上述问题。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E917F-BD9E-481D-B4D4-CC81C28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4" y="1930726"/>
            <a:ext cx="5221486" cy="4303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4860F1-852E-4937-B007-5FA2CACDFFE9}"/>
              </a:ext>
            </a:extLst>
          </p:cNvPr>
          <p:cNvSpPr txBox="1"/>
          <p:nvPr/>
        </p:nvSpPr>
        <p:spPr>
          <a:xfrm>
            <a:off x="5158271" y="5864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</p:spTree>
    <p:extLst>
      <p:ext uri="{BB962C8B-B14F-4D97-AF65-F5344CB8AC3E}">
        <p14:creationId xmlns:p14="http://schemas.microsoft.com/office/powerpoint/2010/main" val="10801105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Mambo 594 nm 25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MLD 488 nm 60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both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Cobolt</a:t>
            </a:r>
            <a:endParaRPr lang="zh-CN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combiner dichroic (LM01-503-25,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Semrock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),</a:t>
            </a:r>
            <a:r>
              <a:rPr lang="zh-C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用来耦合激光</a:t>
            </a:r>
            <a:endParaRPr lang="en-US" altLang="zh-CN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AC254-075-A-ML f = 75 mm,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Torlabs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MXA20696 f = 200 mm, Nikon)</a:t>
            </a:r>
          </a:p>
          <a:p>
            <a:r>
              <a:rPr lang="zh-CN" altLang="en-US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光片形成</a:t>
            </a:r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ACY254-150-A, f= 150 mm,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Torlabs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ApoTIRF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60×1.49 NA, Nikon or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PlanApo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100×1.27 NA</a:t>
            </a: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dipping</a:t>
            </a:r>
            <a:r>
              <a:rPr lang="zh-CN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HCX APO L U–V–I 40×, NA 0.8 or CFI Plan 100× W, NA 1.1, with correction ring for spherical aberration</a:t>
            </a: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探测光路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MXA20696, f= 200 mm, Nikon</a:t>
            </a:r>
          </a:p>
          <a:p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CMOS</a:t>
            </a:r>
            <a:r>
              <a:rPr lang="en-US" altLang="zh-CN" sz="22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GS3-U3-23S6M-C, Point Grey Research Inc</a:t>
            </a:r>
          </a:p>
          <a:p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样品架由沿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x-y</a:t>
            </a:r>
            <a:r>
              <a:rPr lang="zh-CN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方向的两个微米平移台驱动 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 M-105.10) 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 M–110.1DG) (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Physik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 M–116.DG)</a:t>
            </a:r>
            <a:b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2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2827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性能参数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0EE9071-E4B9-4980-B05F-E17D4C10DE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879216" y="1378857"/>
            <a:ext cx="2530074" cy="490726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8E96C08-2313-4D44-97A0-D0E74D311144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4948119" y="1378858"/>
            <a:ext cx="6277361" cy="4907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8402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DA6B933-74FD-40FB-B4FF-48EEC6B8D6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286" y="1378857"/>
            <a:ext cx="10571428" cy="39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19151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以倒置型显微镜为模板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036817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D1DD58-99F5-4DE7-B45A-ED76B0340DE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4221" y="2375461"/>
            <a:ext cx="8983557" cy="2107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4175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其他信息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C36CA1-94DA-4081-BD48-ECE33485D8A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604221" y="1547060"/>
            <a:ext cx="8983557" cy="3763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8830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02041" y="2767280"/>
            <a:ext cx="8478253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 SPIM combined with fluorescence correlation spectroscopy (FCS)</a:t>
            </a:r>
          </a:p>
        </p:txBody>
      </p:sp>
    </p:spTree>
    <p:extLst>
      <p:ext uri="{BB962C8B-B14F-4D97-AF65-F5344CB8AC3E}">
        <p14:creationId xmlns:p14="http://schemas.microsoft.com/office/powerpoint/2010/main" val="25903134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简单介绍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技术介绍：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Fluorescence correlation spectroscopy (FCS) is an experimental technique using statistical analysis of the fluctuations of fluorescence in a system in order to decipher dynamic molecular events, such as diffusion or conformational fluctuations of biomolecules.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FCS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技术仅仅是出于特定目的的数字信号处理技术，在硬件光路部分和普通的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SPIM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基本一致。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2531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17CFB4-953B-4537-9588-0834825AD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286" y="1976747"/>
            <a:ext cx="8571428" cy="42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8761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光片位置图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CFF8F-C870-47F1-8AAB-509E48154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1759" y="1482136"/>
            <a:ext cx="8188482" cy="223322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A51FF9F-B9A3-46EB-8475-89E2D64DD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1759" y="3818637"/>
            <a:ext cx="8229602" cy="2909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065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CF64A2-09C4-40C7-8F99-A7807CDEB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940" y="1378853"/>
            <a:ext cx="5274310" cy="4373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0538-13F3-46CF-834D-A5BF8E1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378854"/>
            <a:ext cx="4451721" cy="4373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50D4A-B435-4D2C-9311-80B2BA855381}"/>
              </a:ext>
            </a:extLst>
          </p:cNvPr>
          <p:cNvSpPr txBox="1"/>
          <p:nvPr/>
        </p:nvSpPr>
        <p:spPr>
          <a:xfrm>
            <a:off x="2769265" y="6137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样品处光束图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21339-3939-440D-92F0-AAB478C20CC3}"/>
              </a:ext>
            </a:extLst>
          </p:cNvPr>
          <p:cNvSpPr txBox="1"/>
          <p:nvPr/>
        </p:nvSpPr>
        <p:spPr>
          <a:xfrm>
            <a:off x="8324688" y="6125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AFM Cantilever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788909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488 nm line of an argon laser (Innova Sabre, Coherent) ,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power: 2w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扩束：</a:t>
            </a:r>
            <a:r>
              <a:rPr lang="en-US" altLang="zh-CN" sz="2000" dirty="0"/>
              <a:t>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光片形成：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cylindrical lens (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75.6 mm, Thorlabs ) 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照明物镜（探测物镜）：</a:t>
            </a:r>
            <a:r>
              <a:rPr lang="en-US" altLang="zh-CN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(water-dipped)</a:t>
            </a:r>
            <a:r>
              <a:rPr lang="pl-PL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Plan-Apochromat 40×/0.8 NA, Leica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EMCCD/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cMOS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QuantEM:512SC, Photometrics 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扫描：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three-axis motorized stage (stepper motors: LN-Mini23 manipulator block XY and LN-Mini Z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vario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Cell Biology Trading/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Luigs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&amp; Neumann)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位移精度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50nm</a:t>
            </a:r>
            <a:b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232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LabView: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控制扫描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Self-written C++: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存储图像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39006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光片特性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240D91-882E-4A04-9684-510D28214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2666" y="1852809"/>
            <a:ext cx="9466667" cy="3152381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EF11902-342B-4EC2-BDA2-789B45F2B327}"/>
              </a:ext>
            </a:extLst>
          </p:cNvPr>
          <p:cNvSpPr txBox="1"/>
          <p:nvPr/>
        </p:nvSpPr>
        <p:spPr>
          <a:xfrm>
            <a:off x="4698821" y="5479142"/>
            <a:ext cx="4038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测得的光片厚度：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700nm(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10nm)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3216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成像特性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828BEAF-0C7E-4F1C-B4AE-F0AB042D4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979" y="1740880"/>
            <a:ext cx="4042610" cy="44930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2A55F3D-2A63-4E99-8F87-E5D8FB9A856A}"/>
              </a:ext>
            </a:extLst>
          </p:cNvPr>
          <p:cNvSpPr txBox="1"/>
          <p:nvPr/>
        </p:nvSpPr>
        <p:spPr>
          <a:xfrm>
            <a:off x="7048768" y="1909011"/>
            <a:ext cx="4275529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通过对一个直径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20nm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的荧光珠进行成像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点扩散函数性质：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Lateral: 370nm(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20nm)</a:t>
            </a: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Axial: 410nm(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40nm)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430095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02041" y="2767280"/>
            <a:ext cx="8478253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7. Digital scanned laser light sheet fluorescence microscopy(DSLM)</a:t>
            </a:r>
          </a:p>
        </p:txBody>
      </p:sp>
    </p:spTree>
    <p:extLst>
      <p:ext uri="{BB962C8B-B14F-4D97-AF65-F5344CB8AC3E}">
        <p14:creationId xmlns:p14="http://schemas.microsoft.com/office/powerpoint/2010/main" val="232204839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扫描原理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DCB7B0-40D5-4CDA-8F46-06858C00A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49" y="2360126"/>
            <a:ext cx="6447619" cy="292380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606AB7C-D3C8-4EDF-B494-CEC60575953D}"/>
              </a:ext>
            </a:extLst>
          </p:cNvPr>
          <p:cNvSpPr txBox="1"/>
          <p:nvPr/>
        </p:nvSpPr>
        <p:spPr>
          <a:xfrm>
            <a:off x="7394694" y="3083366"/>
            <a:ext cx="487751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的原理是使用一束快速摆动的激发光形成一个虚拟的“光片”，通过恒定扫描速度的控制来实现均匀光片的产生。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透镜的作用是讲光束的倾斜摆动转化为光束在垂直方向的位移，从而实现扫描。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09271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9643A6-9C45-49E3-93CA-F36AE49A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224" y="1294174"/>
            <a:ext cx="6917867" cy="545299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64EEBA6-7B23-4972-AA44-B45BF374D4F6}"/>
              </a:ext>
            </a:extLst>
          </p:cNvPr>
          <p:cNvSpPr txBox="1"/>
          <p:nvPr/>
        </p:nvSpPr>
        <p:spPr>
          <a:xfrm>
            <a:off x="7653637" y="1860885"/>
            <a:ext cx="421752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l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laser light source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声光可调谐滤波器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acousto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-optical tunable filter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扫描装置（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f-theta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透镜）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laser scanner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照明光路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beam illumination arm 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样品温控装置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temperature-controlled specimen chamber</a:t>
            </a: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探测光路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两个独立的相机</a:t>
            </a:r>
            <a:br>
              <a:rPr lang="en-US" altLang="zh-CN" dirty="0"/>
            </a:b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algn="l">
              <a:buAutoNum type="arabicPeriod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42377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示意图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BE56834-AB10-401F-AAF3-72BB7E98B1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5129" y="1378857"/>
            <a:ext cx="4101742" cy="5235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04733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21197" y="1551787"/>
            <a:ext cx="8915400" cy="4682103"/>
          </a:xfrm>
        </p:spPr>
        <p:txBody>
          <a:bodyPr>
            <a:no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多线氩氪激光器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Melles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Griot, 35 LTL 835-230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ATOF: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AA Opto-Electronic, AA.AOTF.nC-400-650nm-PV-TN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扫描：一个双轴高速扫描头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GSI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Lumonics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VM500+ , 	f-theta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透镜：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Sill Optics, S4LFT0061/065*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de-DE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Carl Zeiss, Plan-Apochromat 5x/0.16 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探测物镜：（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多种选择）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Carl Zeiss: Plan-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Neofluar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2.5x/0.075,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Fluar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5x/0.25, C-Apochromat 10x/0.45 W,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PlanApochromat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20x/1.0 W or Plan-Apochromat 63x/1.0 W </a:t>
            </a:r>
            <a:endParaRPr lang="de-DE" altLang="zh-CN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镜头对焦：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piezo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nanofocus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Physik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Instrumente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P-725.CLQ)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CCD: the pco.2000 CCD camera from PCO AG </a:t>
            </a: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 specimen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positioningsystem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three linear translation stages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Physik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Instrumente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M-111K028) and one micro-rotation stage (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Physik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Instrumente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, M-116.DG) </a:t>
            </a:r>
          </a:p>
        </p:txBody>
      </p:sp>
    </p:spTree>
    <p:extLst>
      <p:ext uri="{BB962C8B-B14F-4D97-AF65-F5344CB8AC3E}">
        <p14:creationId xmlns:p14="http://schemas.microsoft.com/office/powerpoint/2010/main" val="39759913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软件控制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系统环境：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.NET framework 3.0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C#: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用户界面，高级控制层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C++: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低层硬件通信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8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Matlab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图像处理（分为图像分割、数据分析）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0008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54989" y="694768"/>
            <a:ext cx="8911687" cy="588601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1.Reflected Light Sheet Microscope (RLSM)</a:t>
            </a:r>
            <a:endParaRPr lang="zh-CN" altLang="en-US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7646A7C-6193-46F8-9F9B-4E7DDB2626D0}"/>
              </a:ext>
            </a:extLst>
          </p:cNvPr>
          <p:cNvSpPr txBox="1"/>
          <p:nvPr/>
        </p:nvSpPr>
        <p:spPr>
          <a:xfrm>
            <a:off x="6852030" y="3066645"/>
            <a:ext cx="4465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在普通的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结构中，照明物镜与探测物镜相对于待测样品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正交放置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，这限制了高数值孔径物镜的使用。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RLSM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通过用反射镜将从顶部入射的的光片反射 ，使得两个物镜可以相向放置，从而解决了上述问题。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76E917F-BD9E-481D-B4D4-CC81C28070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514" y="1930726"/>
            <a:ext cx="5221486" cy="430316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A4860F1-852E-4937-B007-5FA2CACDFFE9}"/>
              </a:ext>
            </a:extLst>
          </p:cNvPr>
          <p:cNvSpPr txBox="1"/>
          <p:nvPr/>
        </p:nvSpPr>
        <p:spPr>
          <a:xfrm>
            <a:off x="5158271" y="586455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</p:spTree>
    <p:extLst>
      <p:ext uri="{BB962C8B-B14F-4D97-AF65-F5344CB8AC3E}">
        <p14:creationId xmlns:p14="http://schemas.microsoft.com/office/powerpoint/2010/main" val="166615732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图像处理过程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1B3D54D-4C1D-41ED-A3AF-FD4B4C6D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9129" y="1428807"/>
            <a:ext cx="4613742" cy="4812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39685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24F77BA-FF10-46F4-92D6-D0D7275DC6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7816" y="1669143"/>
            <a:ext cx="4337336" cy="381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BC46DE-EC1B-460C-81FC-B81764C631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03" y="1669143"/>
            <a:ext cx="4567382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0487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DSLM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光路得到简化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照明效率高：由于无需光圈来对光束进行整形，照明效率可达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，传统的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平均只有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3%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成像速度比普通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提高了至少了两倍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装置紧凑：除去光源外，占地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0.3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平方米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对于扫描的控制更加灵活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费用相对较低：除去电子系统（电脑）以及软件，共耗费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万欧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488597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124727" y="2767280"/>
            <a:ext cx="9076673" cy="1323439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bg1"/>
            </a:outerShdw>
          </a:effectLst>
        </p:spPr>
        <p:txBody>
          <a:bodyPr wrap="square" lIns="91440" tIns="45720" rIns="91440" bIns="45720" anchor="b" anchorCtr="0">
            <a:spAutoFit/>
          </a:bodyPr>
          <a:lstStyle/>
          <a:p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9. Inverted selective plane illumination microscopy(</a:t>
            </a:r>
            <a:r>
              <a:rPr lang="en-US" altLang="zh-CN" sz="4000" dirty="0" err="1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iSPIM</a:t>
            </a:r>
            <a:r>
              <a:rPr lang="en-US" altLang="zh-CN" sz="4000" dirty="0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7985567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">
              <a:schemeClr val="bg2">
                <a:tint val="90000"/>
                <a:satMod val="92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D7B3C83-70CC-47F8-A5BB-EF94CA1E33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4152" y="1378857"/>
            <a:ext cx="5163696" cy="4740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960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02C23FA-4135-4E48-887A-82B2CB093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3410" y="1378857"/>
            <a:ext cx="6545180" cy="489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59098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普通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SPIM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Coherent Cube 405 nm–100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Coherent Sapphire OPSL 488 nm, 200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Coherent Sapphire OPSL 561 nm, 200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AC254–030–A–ML, focal length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 = 30 mm and Thorlabs AC254–060ML,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 = 60 mm </a:t>
            </a:r>
          </a:p>
          <a:p>
            <a:r>
              <a:rPr lang="zh-CN" altLang="en-US" sz="2000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光片形成：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LJ1653L1–A </a:t>
            </a:r>
            <a:r>
              <a:rPr lang="en-US" altLang="zh-CN" sz="19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200 mm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Nikon Plan, 10×, NA 0.3 </a:t>
            </a:r>
            <a:endParaRPr lang="en-US" altLang="zh-CN" sz="19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探测物镜：</a:t>
            </a:r>
            <a:r>
              <a:rPr lang="pl-PL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HCX APO L U–V–I 40×, NA 0.8 or CFI Plan 100× W, NA 1.1 </a:t>
            </a:r>
            <a:endParaRPr lang="en-US" altLang="zh-CN" sz="19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探测光路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Thorlabs AC254200–A–ML 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EMCCD: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Ixon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DU–897E–CS0BV 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扫描：（移动样品）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Physik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9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Instrumente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 M-105.10 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x, y</a:t>
            </a:r>
            <a:r>
              <a:rPr lang="zh-CN" altLang="en-US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de-DE" altLang="zh-CN" sz="1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Physik Instrumente PI M–110.1DG (z)</a:t>
            </a:r>
            <a:br>
              <a:rPr lang="en-US" altLang="zh-CN" sz="2000" dirty="0"/>
            </a:b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70181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结果图</a:t>
            </a:r>
          </a:p>
        </p:txBody>
      </p:sp>
    </p:spTree>
    <p:extLst>
      <p:ext uri="{BB962C8B-B14F-4D97-AF65-F5344CB8AC3E}">
        <p14:creationId xmlns:p14="http://schemas.microsoft.com/office/powerpoint/2010/main" val="13306813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技术与远场单分子定位技术相结合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003576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SPIM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）的优势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sectioning capability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 contrast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Reduced photo bleaching and toxicity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Imaging speed</a:t>
            </a:r>
          </a:p>
          <a:p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Prolonged duration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12850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3CF64A2-09C4-40C7-8F99-A7807CDEB3F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916940" y="1378853"/>
            <a:ext cx="5274310" cy="437324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F200538-13F3-46CF-834D-A5BF8E10C4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768" y="1378854"/>
            <a:ext cx="4451721" cy="4373245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350D4A-B435-4D2C-9311-80B2BA855381}"/>
              </a:ext>
            </a:extLst>
          </p:cNvPr>
          <p:cNvSpPr txBox="1"/>
          <p:nvPr/>
        </p:nvSpPr>
        <p:spPr>
          <a:xfrm>
            <a:off x="2769265" y="613750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样品处光束图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E2921339-3939-440D-92F0-AAB478C20CC3}"/>
              </a:ext>
            </a:extLst>
          </p:cNvPr>
          <p:cNvSpPr txBox="1"/>
          <p:nvPr/>
        </p:nvSpPr>
        <p:spPr>
          <a:xfrm>
            <a:off x="8324688" y="6125559"/>
            <a:ext cx="1899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AFM Cantilever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8010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LSFM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时的关注点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示意图  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(setup)</a:t>
            </a: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分辨率（横向、纵向，极限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200nm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兼容性（工作距等）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数据采集、图像处理方法（图像重建）</a:t>
            </a:r>
            <a:endParaRPr lang="en-US" altLang="zh-CN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20839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964920" y="2967335"/>
            <a:ext cx="226215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54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2352624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754747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装置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41512" y="1736271"/>
            <a:ext cx="8915400" cy="4314651"/>
          </a:xfrm>
        </p:spPr>
        <p:txBody>
          <a:bodyPr>
            <a:normAutofit/>
          </a:bodyPr>
          <a:lstStyle/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IX71, Olympus</a:t>
            </a: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光源：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405 nm, 50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Electra-40,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Laserglow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488/514nm, 1000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Innova300, Coherent; 560 nm, 1000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VFL-P-1000-560, MPB communications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扩束：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= 40 mm, LJ1402L1-A and f = 400 mm, LJ1363L1-A, both Thorlabs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照明物镜：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LUMPLFLN 40x Water, NA 0.8, Olympus</a:t>
            </a:r>
            <a:endParaRPr lang="en-US" altLang="zh-CN" sz="2000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探测物镜：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UPlanApo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100x 1.35 Oil or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UPlanSApo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100x 1.4 Oil, both Olympus</a:t>
            </a:r>
          </a:p>
          <a:p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EMCCD: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iXon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+, DU-897E-CSO-BV, </a:t>
            </a:r>
            <a:r>
              <a:rPr lang="en-US" altLang="zh-CN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Andor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扫描：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Nano-Bio3200, Mad City Labs </a:t>
            </a:r>
            <a:br>
              <a:rPr lang="en-US" altLang="zh-CN" sz="2000" dirty="0"/>
            </a:b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84050696"/>
      </p:ext>
    </p:extLst>
  </p:cSld>
  <p:clrMapOvr>
    <a:masterClrMapping/>
  </p:clrMapOvr>
</p:sld>
</file>

<file path=ppt/theme/theme1.xml><?xml version="1.0" encoding="utf-8"?>
<a:theme xmlns:a="http://schemas.openxmlformats.org/drawingml/2006/main" name="丝状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dirty="0" smtClean="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5742</TotalTime>
  <Words>2155</Words>
  <Application>Microsoft Office PowerPoint</Application>
  <PresentationFormat>宽屏</PresentationFormat>
  <Paragraphs>265</Paragraphs>
  <Slides>81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81</vt:i4>
      </vt:variant>
    </vt:vector>
  </HeadingPairs>
  <TitlesOfParts>
    <vt:vector size="87" baseType="lpstr">
      <vt:lpstr>微软雅黑</vt:lpstr>
      <vt:lpstr>Arial</vt:lpstr>
      <vt:lpstr>Century Gothic</vt:lpstr>
      <vt:lpstr>Times New Roman</vt:lpstr>
      <vt:lpstr>Wingdings 3</vt:lpstr>
      <vt:lpstr>丝状</vt:lpstr>
      <vt:lpstr>光片荧光显微镜 Light-sheet Fluorescence Microscopy</vt:lpstr>
      <vt:lpstr>目录</vt:lpstr>
      <vt:lpstr>光片荧光显微镜</vt:lpstr>
      <vt:lpstr>PowerPoint 演示文稿</vt:lpstr>
      <vt:lpstr>1.Reflected Light Sheet Microscope (RLSM)</vt:lpstr>
      <vt:lpstr>PowerPoint 演示文稿</vt:lpstr>
      <vt:lpstr>1.Reflected Light Sheet Microscope (RLSM)</vt:lpstr>
      <vt:lpstr>PowerPoint 演示文稿</vt:lpstr>
      <vt:lpstr>1装置</vt:lpstr>
      <vt:lpstr>1软件控制</vt:lpstr>
      <vt:lpstr>光片特性</vt:lpstr>
      <vt:lpstr>光片特性</vt:lpstr>
      <vt:lpstr>结果图</vt:lpstr>
      <vt:lpstr>特点</vt:lpstr>
      <vt:lpstr>优势</vt:lpstr>
      <vt:lpstr>PowerPoint 演示文稿</vt:lpstr>
      <vt:lpstr>装置图</vt:lpstr>
      <vt:lpstr>装置图</vt:lpstr>
      <vt:lpstr>装置</vt:lpstr>
      <vt:lpstr>软件控制</vt:lpstr>
      <vt:lpstr>光片特性</vt:lpstr>
      <vt:lpstr>光片特性</vt:lpstr>
      <vt:lpstr>切片能力</vt:lpstr>
      <vt:lpstr>结合超分辨显微成像</vt:lpstr>
      <vt:lpstr>其他信息</vt:lpstr>
      <vt:lpstr>特点</vt:lpstr>
      <vt:lpstr>优势</vt:lpstr>
      <vt:lpstr>不足</vt:lpstr>
      <vt:lpstr>PowerPoint 演示文稿</vt:lpstr>
      <vt:lpstr>装置图</vt:lpstr>
      <vt:lpstr>装置</vt:lpstr>
      <vt:lpstr>性能参数</vt:lpstr>
      <vt:lpstr>性能参数</vt:lpstr>
      <vt:lpstr>性能参数</vt:lpstr>
      <vt:lpstr>其他信息</vt:lpstr>
      <vt:lpstr>特点</vt:lpstr>
      <vt:lpstr>优势</vt:lpstr>
      <vt:lpstr>不足</vt:lpstr>
      <vt:lpstr>PowerPoint 演示文稿</vt:lpstr>
      <vt:lpstr>装置图</vt:lpstr>
      <vt:lpstr>装置图</vt:lpstr>
      <vt:lpstr>装置</vt:lpstr>
      <vt:lpstr>光片特性</vt:lpstr>
      <vt:lpstr>信噪比提高</vt:lpstr>
      <vt:lpstr>结果图</vt:lpstr>
      <vt:lpstr>结果图</vt:lpstr>
      <vt:lpstr>特点</vt:lpstr>
      <vt:lpstr>PowerPoint 演示文稿</vt:lpstr>
      <vt:lpstr>装置图</vt:lpstr>
      <vt:lpstr>装置</vt:lpstr>
      <vt:lpstr>性能参数</vt:lpstr>
      <vt:lpstr>结果图</vt:lpstr>
      <vt:lpstr>特点</vt:lpstr>
      <vt:lpstr>其他信息</vt:lpstr>
      <vt:lpstr>其他信息</vt:lpstr>
      <vt:lpstr>PowerPoint 演示文稿</vt:lpstr>
      <vt:lpstr>简单介绍</vt:lpstr>
      <vt:lpstr>装置图</vt:lpstr>
      <vt:lpstr>光片位置图</vt:lpstr>
      <vt:lpstr>装置</vt:lpstr>
      <vt:lpstr>软件控制</vt:lpstr>
      <vt:lpstr>光片特性</vt:lpstr>
      <vt:lpstr>成像特性</vt:lpstr>
      <vt:lpstr>PowerPoint 演示文稿</vt:lpstr>
      <vt:lpstr>扫描原理</vt:lpstr>
      <vt:lpstr>示意图</vt:lpstr>
      <vt:lpstr>示意图</vt:lpstr>
      <vt:lpstr>装置</vt:lpstr>
      <vt:lpstr>软件控制</vt:lpstr>
      <vt:lpstr>图像处理过程</vt:lpstr>
      <vt:lpstr>结果图</vt:lpstr>
      <vt:lpstr>DSLM优势</vt:lpstr>
      <vt:lpstr>PowerPoint 演示文稿</vt:lpstr>
      <vt:lpstr>装置图</vt:lpstr>
      <vt:lpstr>装置图</vt:lpstr>
      <vt:lpstr>装置</vt:lpstr>
      <vt:lpstr>结果图</vt:lpstr>
      <vt:lpstr>特点</vt:lpstr>
      <vt:lpstr>LSFM（SPIM）的优势</vt:lpstr>
      <vt:lpstr>挑选LSFM时的关注点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畅星兆</dc:creator>
  <cp:lastModifiedBy>admin</cp:lastModifiedBy>
  <cp:revision>210</cp:revision>
  <dcterms:created xsi:type="dcterms:W3CDTF">2017-11-29T21:12:55Z</dcterms:created>
  <dcterms:modified xsi:type="dcterms:W3CDTF">2019-03-28T07:45:35Z</dcterms:modified>
</cp:coreProperties>
</file>